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75" r:id="rId2"/>
    <p:sldId id="271" r:id="rId3"/>
    <p:sldId id="291" r:id="rId4"/>
    <p:sldId id="376" r:id="rId5"/>
    <p:sldId id="378" r:id="rId6"/>
    <p:sldId id="442" r:id="rId7"/>
    <p:sldId id="444" r:id="rId8"/>
    <p:sldId id="377" r:id="rId9"/>
    <p:sldId id="290" r:id="rId10"/>
    <p:sldId id="330" r:id="rId11"/>
    <p:sldId id="331" r:id="rId12"/>
    <p:sldId id="332" r:id="rId13"/>
    <p:sldId id="338" r:id="rId14"/>
    <p:sldId id="397" r:id="rId15"/>
    <p:sldId id="398" r:id="rId16"/>
    <p:sldId id="399" r:id="rId17"/>
    <p:sldId id="400" r:id="rId18"/>
    <p:sldId id="401" r:id="rId19"/>
    <p:sldId id="402" r:id="rId20"/>
    <p:sldId id="445" r:id="rId21"/>
    <p:sldId id="446" r:id="rId22"/>
    <p:sldId id="447" r:id="rId23"/>
    <p:sldId id="448" r:id="rId24"/>
    <p:sldId id="422" r:id="rId25"/>
    <p:sldId id="423" r:id="rId26"/>
    <p:sldId id="424" r:id="rId27"/>
    <p:sldId id="425" r:id="rId28"/>
    <p:sldId id="426" r:id="rId29"/>
    <p:sldId id="449" r:id="rId30"/>
    <p:sldId id="427" r:id="rId31"/>
    <p:sldId id="435" r:id="rId32"/>
    <p:sldId id="428" r:id="rId33"/>
    <p:sldId id="429" r:id="rId34"/>
    <p:sldId id="436" r:id="rId35"/>
    <p:sldId id="439" r:id="rId36"/>
    <p:sldId id="440" r:id="rId37"/>
    <p:sldId id="441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07" autoAdjust="0"/>
  </p:normalViewPr>
  <p:slideViewPr>
    <p:cSldViewPr snapToGrid="0">
      <p:cViewPr varScale="1">
        <p:scale>
          <a:sx n="51" d="100"/>
          <a:sy n="51" d="100"/>
        </p:scale>
        <p:origin x="89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B012B48-2190-42A8-9DD5-623ED0B054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CA6BCEE-9428-4673-9B02-F7876EE386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7F68C-8B92-4A19-AE29-2CFCF5A8A426}" type="datetimeFigureOut">
              <a:rPr lang="zh-CN" altLang="en-US" smtClean="0"/>
              <a:t>2020/9/24 Thursday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7DE2855-AAB3-4666-BDF7-14947D94F5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09BA77-A2F5-469F-9C65-99CA0254A4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9D896-EFAE-440B-811B-C027CFA82A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8747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6E15E-11E0-444D-898A-52F4838B23D5}" type="datetimeFigureOut">
              <a:rPr lang="zh-CN" altLang="en-US" smtClean="0"/>
              <a:t>2020/9/24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7C10A-BE6F-4784-A0E7-3550BB9E26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119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8053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3435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6023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5595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2886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4077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5717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3344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5419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5695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2577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604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692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274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5442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311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4350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0438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61321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100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95516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3907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Alpha 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94652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2069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2518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23446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52837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28174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5601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6806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9667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Alpha 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5366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Alpha 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658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Alpha 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4020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Alpha 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2433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Alpha 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3789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6409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16E24-7837-48F0-888A-E5B37489B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4370EC-87BB-42DB-A133-6E7C87AE52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48B173-4248-46BC-A62B-33B4DAF6A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77B6-0E0F-4751-8F1F-22E4EA06F96B}" type="datetime1">
              <a:rPr lang="zh-CN" altLang="en-US" smtClean="0"/>
              <a:t>2020/9/24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539117-090E-44C4-8E56-7713A90A8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460AD7-30C1-40AF-A1F7-B2E97242B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548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F49074-1591-4944-941A-A72F1E747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FDB9DC-F82D-4325-A49D-6D5351EC7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329F05-4EF4-4BD1-BE09-C9D0A6DD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14B0-249E-40A2-B0D4-2EE9498324E9}" type="datetime1">
              <a:rPr lang="zh-CN" altLang="en-US" smtClean="0"/>
              <a:t>2020/9/24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C02AA9-0A8E-46BC-BB69-8D40E05DF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DAF75A-4606-411A-AA47-473EB72E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617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F875BCA-7FB9-4692-B2F4-D5747A684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EE13662-04DE-4BF7-8176-24DE66D70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79A426-9A89-4D93-B7CF-129CAB332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8EA42-29D7-4D07-87F3-4F6627EBB3FF}" type="datetime1">
              <a:rPr lang="zh-CN" altLang="en-US" smtClean="0"/>
              <a:t>2020/9/24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91AA9A-0E72-4E7B-98E8-C7D9A1C3F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824B19-ECCD-4D3F-A86D-2D05D922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436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B2015-53B6-456A-B980-61D3B2BC5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D2F031-7C6C-4FA2-AD1A-0E580E90E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BA02D4-6577-464A-BE53-C5F5E9529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8A7C-83A6-4290-A6EE-843FDDC146F4}" type="datetime1">
              <a:rPr lang="zh-CN" altLang="en-US" smtClean="0"/>
              <a:t>2020/9/24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C639A5-1C3E-4770-B0EE-6E638130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024833-98DA-46EB-828C-16B7C195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‹#›</a:t>
            </a:fld>
            <a:r>
              <a:rPr lang="en-US" altLang="zh-CN" dirty="0"/>
              <a:t>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517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FCF536-D52E-4FB8-A470-AC62641E6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F9FE88-48A0-4FAA-808A-BFB8D21AE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FF3F25-ED8E-487B-BE61-845D64A25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FF77B-A663-4294-A09B-BCB50DDDF6EC}" type="datetime1">
              <a:rPr lang="zh-CN" altLang="en-US" smtClean="0"/>
              <a:t>2020/9/24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E7EED7-2B52-46D7-8302-F6A564EC6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A5B49F-4E83-4190-BCE3-6FB37231C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35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B8D119-BED7-4B8C-B4B5-42A7F84D3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EE3BC6-C203-4517-922F-EFF6DA287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1EDBE1-EBCD-4EF1-AB20-782C20169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B7D323-422A-4E99-B4A1-2FAC31061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9C82-4A9A-4B3E-ABB9-18DE64AD1262}" type="datetime1">
              <a:rPr lang="zh-CN" altLang="en-US" smtClean="0"/>
              <a:t>2020/9/24 Thursday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B61F81-BA0D-41DA-B8A5-6A7B981B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9BA817-17CB-4B22-ABB3-121413F06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147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79232-12AF-46B3-8DA6-A20CE17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DBEE11-0C1C-4280-885E-FF6F2FA71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DFA98F-65D9-4D15-9132-7E652E8B3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9866E7B-4B6E-480A-BA9E-F8E6746332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E0462A-A854-4F64-8724-C89973D3C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3AD6C29-27B4-4580-BA4F-98D2D7143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AD25-1784-40B1-A397-5DA8AEE5EBDA}" type="datetime1">
              <a:rPr lang="zh-CN" altLang="en-US" smtClean="0"/>
              <a:t>2020/9/24 Thursday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80D0EB-34F2-49DE-9C27-8AC3F6D53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5266481-B8AE-4D93-AC66-D0A616452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660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B909C-5D22-4631-8AF5-B31B5C286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F0D842-08C7-4521-B65C-D58ADEB2B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1A5E-C829-4B2B-866D-F49109FAF7D4}" type="datetime1">
              <a:rPr lang="zh-CN" altLang="en-US" smtClean="0"/>
              <a:t>2020/9/24 Thursday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D45585-D635-41E3-A646-3B4C2F10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1E6C350-2FA7-4634-8E40-4F0F8168C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4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4040788-028F-4C5D-97D2-644B4B82B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4F015-59EF-4B48-98E1-0B0B2B9DEB09}" type="datetime1">
              <a:rPr lang="zh-CN" altLang="en-US" smtClean="0"/>
              <a:t>2020/9/24 Thursday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7006EFA-AD77-484E-98C9-C5A976720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F9D668-EA97-4976-AD23-929264208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08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C6247-2A3B-40AE-AB08-EA06463F6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84A1D9-DD1D-44D1-A98F-BB4B26435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BF6679-4910-4F10-B2ED-F548605D3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D5EF7D-577F-444E-AD37-56923FEDD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46748-4466-442D-B2C4-4EB4A55D5EBD}" type="datetime1">
              <a:rPr lang="zh-CN" altLang="en-US" smtClean="0"/>
              <a:t>2020/9/24 Thursday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474FC9-71E1-49AF-B9FF-5BE0FE8C7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96852A-6D67-408E-983A-0095B3C59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761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87A42-0C9E-4CCD-A0D8-3BBCBEBCB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B87CFD-4DC6-4F3F-B21E-2E144C037B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C60F3E-C8AE-4A85-A146-EF33C6704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459B27-E319-4BAE-AC3F-67A8D6CFC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3E7A8-1F93-40C0-9B74-83CE3ED55710}" type="datetime1">
              <a:rPr lang="zh-CN" altLang="en-US" smtClean="0"/>
              <a:t>2020/9/24 Thursday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657CE-A79C-4987-9C51-0C7FB726C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0DA126-0A8B-4E84-B368-67C532F0A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423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6D69CCA-B9A5-478A-A08A-67163CBA7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D138CB-02DE-4FDF-A804-C290F8E96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3D9A33-824E-44AA-BE16-9833328F72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76A81-0901-4891-BF8F-426F430374E8}" type="datetime1">
              <a:rPr lang="zh-CN" altLang="en-US" smtClean="0"/>
              <a:t>2020/9/24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5AD6AF-DD14-4883-A017-14347EFA2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9BF13E-AD4B-460A-A4C9-A8A3C4DDF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055B2-00CF-4857-96E3-8E36B216D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99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2036094"/>
            <a:ext cx="9144002" cy="14829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</a:t>
            </a:r>
            <a:endParaRPr lang="zh-CN" altLang="en-US" sz="135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6424" y="486281"/>
            <a:ext cx="1020819" cy="10208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61898" y="688913"/>
            <a:ext cx="204581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spc="150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东南大学</a:t>
            </a:r>
            <a:r>
              <a:rPr lang="en-US" altLang="zh-CN" sz="1400" spc="-38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Southeast University</a:t>
            </a:r>
            <a:endParaRPr lang="zh-CN" altLang="en-US" sz="1400" spc="-38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07153" y="2247316"/>
            <a:ext cx="87776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AccPar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Tensor Partitioning for Heterogeneous Deep Learning Accelerators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 bwMode="auto">
          <a:xfrm>
            <a:off x="5539597" y="4782367"/>
            <a:ext cx="11128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李剑歌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258035" y="5255183"/>
            <a:ext cx="1787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2020.09.18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BFD60A-CD0F-48C1-92CE-0B184799C86D}"/>
              </a:ext>
            </a:extLst>
          </p:cNvPr>
          <p:cNvSpPr/>
          <p:nvPr/>
        </p:nvSpPr>
        <p:spPr>
          <a:xfrm>
            <a:off x="1775927" y="4178599"/>
            <a:ext cx="8751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latin typeface="TimesLTStd-Roman-Identity-H"/>
              </a:rPr>
              <a:t>2020 IEEE International Symposium on High Performance Computer Architecture (HPCA)</a:t>
            </a:r>
            <a:endParaRPr lang="zh-CN" altLang="en-US" sz="20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41DC5D5-D601-4746-9202-3DBA6556D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68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5555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神经网络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24F039-E593-4F04-B94C-7F306DEF3CAA}"/>
              </a:ext>
            </a:extLst>
          </p:cNvPr>
          <p:cNvSpPr txBox="1"/>
          <p:nvPr/>
        </p:nvSpPr>
        <p:spPr>
          <a:xfrm>
            <a:off x="8610600" y="2967335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训练神经网络的目的，就是为了学习到合适的参数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D6498EE-6337-4EB6-97EB-85D2AA0FE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5555" y="2203321"/>
            <a:ext cx="5257800" cy="389572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9C409B-5973-4977-BDDC-0AFE23110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10</a:t>
            </a:fld>
            <a:r>
              <a:rPr lang="en-US" altLang="zh-CN"/>
              <a:t>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7499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5555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神经网络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1981A6-A54B-40AF-827C-55AEA8D01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4736" y="1795846"/>
            <a:ext cx="5475338" cy="456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EA6E0CC-0B8F-4B7A-965C-B7693CEC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256" y="3429000"/>
            <a:ext cx="4141566" cy="49244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7E37D0-A0B4-486D-99C4-EF296438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11</a:t>
            </a:fld>
            <a:r>
              <a:rPr lang="en-US" altLang="zh-CN"/>
              <a:t>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9677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5555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正向传播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77A9DE-F19C-4507-B26D-7EE83844E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5191" y="1795846"/>
            <a:ext cx="5925984" cy="44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18D13F0-8712-4483-AD6F-F8DAA0FBE6BF}"/>
              </a:ext>
            </a:extLst>
          </p:cNvPr>
          <p:cNvSpPr txBox="1"/>
          <p:nvPr/>
        </p:nvSpPr>
        <p:spPr>
          <a:xfrm>
            <a:off x="8610600" y="3240485"/>
            <a:ext cx="2445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将输入数据按照神经网络模型一层层向后计算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571AC5-6812-4E60-93CC-AC60F8A24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12</a:t>
            </a:fld>
            <a:r>
              <a:rPr lang="en-US" altLang="zh-CN"/>
              <a:t>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8645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5555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反向传播，梯度更新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77A9DE-F19C-4507-B26D-7EE83844E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795846"/>
            <a:ext cx="5925984" cy="44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A9CA611-9295-4FEE-9F88-6060A24EF08D}"/>
              </a:ext>
            </a:extLst>
          </p:cNvPr>
          <p:cNvSpPr txBox="1"/>
          <p:nvPr/>
        </p:nvSpPr>
        <p:spPr>
          <a:xfrm>
            <a:off x="8029728" y="2071211"/>
            <a:ext cx="3149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计算网络输出值与实际值的误差，即</a:t>
            </a:r>
            <a:r>
              <a:rPr lang="en-US" altLang="zh-CN" dirty="0"/>
              <a:t>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然后根据不同参数对结果的影响程度，即偏导，更新参数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0CFAAE9-BA07-497B-BFF6-075EB1DDCC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4825" y="4083882"/>
            <a:ext cx="2543175" cy="639940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5EE4C182-FB7E-46FC-B7C6-0F086C8ED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13</a:t>
            </a:fld>
            <a:r>
              <a:rPr lang="en-US" altLang="zh-CN"/>
              <a:t>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3021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5555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反向传播，梯度更新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10C2B53-E8BE-4BE6-B0E8-F3D1F653B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191" y="2184389"/>
            <a:ext cx="10167109" cy="3370208"/>
          </a:xfrm>
          <a:prstGeom prst="rect">
            <a:avLst/>
          </a:prstGeom>
        </p:spPr>
      </p:pic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D9442A6B-5306-4CE2-8AD1-7B4A6EF8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14</a:t>
            </a:fld>
            <a:r>
              <a:rPr lang="en-US" altLang="zh-CN"/>
              <a:t>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8298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5555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反向传播，梯度更新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FDD6B85-99C0-4A2D-9481-D005488D0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499" y="1881739"/>
            <a:ext cx="9153551" cy="4297136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2DF72CB-541D-4299-9B75-8464F7F86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15</a:t>
            </a:fld>
            <a:r>
              <a:rPr lang="en-US" altLang="zh-CN"/>
              <a:t>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3531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5555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反向传播，梯度更新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10C2B53-E8BE-4BE6-B0E8-F3D1F653B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375792"/>
            <a:ext cx="9589692" cy="317880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3571038-6CD2-48C3-8AB4-8C0987E8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16</a:t>
            </a:fld>
            <a:r>
              <a:rPr lang="en-US" altLang="zh-CN"/>
              <a:t>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2189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5555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反向传播，梯度更新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FDD6B85-99C0-4A2D-9481-D005488D0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175" y="2080217"/>
            <a:ext cx="8503059" cy="399176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82E45F-5DEE-459F-B1CE-2BE9FC89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17</a:t>
            </a:fld>
            <a:r>
              <a:rPr lang="en-US" altLang="zh-CN"/>
              <a:t>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0513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CA30688-1C03-411D-B03E-045B77A99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625" y="1070724"/>
            <a:ext cx="6461156" cy="29835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95E331A-0A1E-4D60-890E-F4C646196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0191" y="4247203"/>
            <a:ext cx="6190024" cy="1916260"/>
          </a:xfrm>
          <a:prstGeom prst="rect">
            <a:avLst/>
          </a:prstGeom>
        </p:spPr>
      </p:pic>
      <p:sp>
        <p:nvSpPr>
          <p:cNvPr id="16" name="AutoShape 6">
            <a:extLst>
              <a:ext uri="{FF2B5EF4-FFF2-40B4-BE49-F238E27FC236}">
                <a16:creationId xmlns:a16="http://schemas.microsoft.com/office/drawing/2014/main" id="{58BB5C40-7B07-4584-BB62-AFD971CF3C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713EB914-B4E7-400D-9F3F-A756A84CA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18</a:t>
            </a:fld>
            <a:r>
              <a:rPr lang="en-US" altLang="zh-CN"/>
              <a:t>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8697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58BB5C40-7B07-4584-BB62-AFD971CF3C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323DFC-C92B-490E-A346-37A4291DD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694" y="2095943"/>
            <a:ext cx="10392717" cy="18905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4BCC565-A893-4BC8-B1DA-6F939AEA500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7256" y="3868480"/>
            <a:ext cx="3992688" cy="1298676"/>
          </a:xfrm>
          <a:prstGeom prst="rect">
            <a:avLst/>
          </a:prstGeom>
        </p:spPr>
      </p:pic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0261BAC9-829B-4095-9EB8-A4FAE1233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19</a:t>
            </a:fld>
            <a:r>
              <a:rPr lang="en-US" altLang="zh-CN"/>
              <a:t>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272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43" name="组合 42"/>
          <p:cNvGrpSpPr/>
          <p:nvPr/>
        </p:nvGrpSpPr>
        <p:grpSpPr>
          <a:xfrm>
            <a:off x="3232585" y="1640719"/>
            <a:ext cx="5726829" cy="718078"/>
            <a:chOff x="1098018" y="1340446"/>
            <a:chExt cx="6947964" cy="737210"/>
          </a:xfrm>
        </p:grpSpPr>
        <p:sp>
          <p:nvSpPr>
            <p:cNvPr id="44" name="任意多边形 43"/>
            <p:cNvSpPr/>
            <p:nvPr/>
          </p:nvSpPr>
          <p:spPr>
            <a:xfrm>
              <a:off x="2699790" y="1414168"/>
              <a:ext cx="5346192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128588" lvl="1" indent="-128588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2000" dirty="0">
                  <a:ea typeface="黑体" panose="02010609060101010101" pitchFamily="49" charset="-122"/>
                </a:rPr>
                <a:t>背景介绍</a:t>
              </a: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1098018" y="1340446"/>
              <a:ext cx="1601772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32585" y="2470820"/>
            <a:ext cx="5726829" cy="730231"/>
            <a:chOff x="1098018" y="2114517"/>
            <a:chExt cx="6947964" cy="737210"/>
          </a:xfrm>
        </p:grpSpPr>
        <p:sp>
          <p:nvSpPr>
            <p:cNvPr id="47" name="任意多边形 46"/>
            <p:cNvSpPr/>
            <p:nvPr/>
          </p:nvSpPr>
          <p:spPr>
            <a:xfrm>
              <a:off x="2699791" y="2188239"/>
              <a:ext cx="5346191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128588" lvl="1" indent="-128588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2000" dirty="0">
                  <a:ea typeface="黑体" panose="02010609060101010101" pitchFamily="49" charset="-122"/>
                </a:rPr>
                <a:t>模型划分</a:t>
              </a: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1098018" y="2114517"/>
              <a:ext cx="1601772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7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232585" y="3313498"/>
            <a:ext cx="5726829" cy="728443"/>
            <a:chOff x="1098018" y="2888588"/>
            <a:chExt cx="6947964" cy="737210"/>
          </a:xfrm>
        </p:grpSpPr>
        <p:sp>
          <p:nvSpPr>
            <p:cNvPr id="50" name="任意多边形 49"/>
            <p:cNvSpPr/>
            <p:nvPr/>
          </p:nvSpPr>
          <p:spPr>
            <a:xfrm>
              <a:off x="2699790" y="2962311"/>
              <a:ext cx="5346192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128588" lvl="1" indent="-128588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2000" dirty="0">
                  <a:ea typeface="黑体" panose="02010609060101010101" pitchFamily="49" charset="-122"/>
                </a:rPr>
                <a:t>划分算法</a:t>
              </a: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1098018" y="2888588"/>
              <a:ext cx="1601772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CN" altLang="en-US" sz="27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24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文本框 2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6CABCE7-1AF9-44F6-B145-7D8017AC4E57}"/>
              </a:ext>
            </a:extLst>
          </p:cNvPr>
          <p:cNvGrpSpPr/>
          <p:nvPr/>
        </p:nvGrpSpPr>
        <p:grpSpPr>
          <a:xfrm>
            <a:off x="3232585" y="4192968"/>
            <a:ext cx="5726829" cy="728443"/>
            <a:chOff x="1098018" y="2888588"/>
            <a:chExt cx="6947964" cy="737210"/>
          </a:xfrm>
        </p:grpSpPr>
        <p:sp>
          <p:nvSpPr>
            <p:cNvPr id="19" name="任意多边形 49">
              <a:extLst>
                <a:ext uri="{FF2B5EF4-FFF2-40B4-BE49-F238E27FC236}">
                  <a16:creationId xmlns:a16="http://schemas.microsoft.com/office/drawing/2014/main" id="{8972EF16-4DE9-4894-B4BE-9E315F0D8D53}"/>
                </a:ext>
              </a:extLst>
            </p:cNvPr>
            <p:cNvSpPr/>
            <p:nvPr/>
          </p:nvSpPr>
          <p:spPr>
            <a:xfrm>
              <a:off x="2699790" y="2962311"/>
              <a:ext cx="5346192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128588" lvl="1" indent="-128588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zh-CN" altLang="en-US" sz="2000" dirty="0">
                  <a:ea typeface="黑体" panose="02010609060101010101" pitchFamily="49" charset="-122"/>
                </a:rPr>
                <a:t>划分算法</a:t>
              </a:r>
            </a:p>
          </p:txBody>
        </p:sp>
        <p:sp>
          <p:nvSpPr>
            <p:cNvPr id="20" name="任意多边形 50">
              <a:extLst>
                <a:ext uri="{FF2B5EF4-FFF2-40B4-BE49-F238E27FC236}">
                  <a16:creationId xmlns:a16="http://schemas.microsoft.com/office/drawing/2014/main" id="{36921972-FC7A-41D4-A34C-6FA6C4004DF4}"/>
                </a:ext>
              </a:extLst>
            </p:cNvPr>
            <p:cNvSpPr/>
            <p:nvPr/>
          </p:nvSpPr>
          <p:spPr>
            <a:xfrm>
              <a:off x="1098018" y="2888588"/>
              <a:ext cx="1601772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775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zh-CN" altLang="en-US" sz="27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51D64A1-AF65-4CBB-8098-9A1E7B39CEAD}"/>
              </a:ext>
            </a:extLst>
          </p:cNvPr>
          <p:cNvGrpSpPr/>
          <p:nvPr/>
        </p:nvGrpSpPr>
        <p:grpSpPr>
          <a:xfrm>
            <a:off x="3232585" y="5034863"/>
            <a:ext cx="5726829" cy="728443"/>
            <a:chOff x="1098018" y="2888588"/>
            <a:chExt cx="6947964" cy="737210"/>
          </a:xfrm>
        </p:grpSpPr>
        <p:sp>
          <p:nvSpPr>
            <p:cNvPr id="23" name="任意多边形 49">
              <a:extLst>
                <a:ext uri="{FF2B5EF4-FFF2-40B4-BE49-F238E27FC236}">
                  <a16:creationId xmlns:a16="http://schemas.microsoft.com/office/drawing/2014/main" id="{D8397908-9544-47DC-A06F-764653C5CCCF}"/>
                </a:ext>
              </a:extLst>
            </p:cNvPr>
            <p:cNvSpPr/>
            <p:nvPr/>
          </p:nvSpPr>
          <p:spPr>
            <a:xfrm>
              <a:off x="2699790" y="2962311"/>
              <a:ext cx="5346192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128588" lvl="1" indent="-128588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2000" dirty="0">
                  <a:ea typeface="黑体" panose="02010609060101010101" pitchFamily="49" charset="-122"/>
                </a:rPr>
                <a:t>相关工作及总结</a:t>
              </a:r>
            </a:p>
          </p:txBody>
        </p:sp>
        <p:sp>
          <p:nvSpPr>
            <p:cNvPr id="27" name="任意多边形 50">
              <a:extLst>
                <a:ext uri="{FF2B5EF4-FFF2-40B4-BE49-F238E27FC236}">
                  <a16:creationId xmlns:a16="http://schemas.microsoft.com/office/drawing/2014/main" id="{90C70EFD-49EB-4012-B663-32F27B0CDE7F}"/>
                </a:ext>
              </a:extLst>
            </p:cNvPr>
            <p:cNvSpPr/>
            <p:nvPr/>
          </p:nvSpPr>
          <p:spPr>
            <a:xfrm>
              <a:off x="1098018" y="2888588"/>
              <a:ext cx="1601772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775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zh-CN" altLang="en-US" sz="27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78D62C-97F2-451A-989B-2A62CC8E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2</a:t>
            </a:fld>
            <a:r>
              <a:rPr lang="en-US" altLang="zh-CN"/>
              <a:t>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8646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模型划分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58BB5C40-7B07-4584-BB62-AFD971CF3C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0261BAC9-829B-4095-9EB8-A4FAE1233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20</a:t>
            </a:fld>
            <a:r>
              <a:rPr lang="en-US" altLang="zh-CN"/>
              <a:t>/30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412554-A249-4796-8A83-284C65F7A3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5641" y="1120352"/>
            <a:ext cx="6946707" cy="505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61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模型划分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58BB5C40-7B07-4584-BB62-AFD971CF3C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0261BAC9-829B-4095-9EB8-A4FAE1233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21</a:t>
            </a:fld>
            <a:r>
              <a:rPr lang="en-US" altLang="zh-CN"/>
              <a:t>/30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F62317-CC60-4953-AAAC-BBA372020F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590" y="1373353"/>
            <a:ext cx="6775782" cy="44160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F4DB1F-B1BA-42D9-8BCB-B5EE1F2BB55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3814" y="1927235"/>
            <a:ext cx="4828186" cy="372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34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模型划分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58BB5C40-7B07-4584-BB62-AFD971CF3C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0261BAC9-829B-4095-9EB8-A4FAE1233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22</a:t>
            </a:fld>
            <a:r>
              <a:rPr lang="en-US" altLang="zh-CN"/>
              <a:t>/30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75CDD1-A3C0-4213-9E8F-CE00ECBDF1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1930" y="968049"/>
            <a:ext cx="7583340" cy="550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58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模型划分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58BB5C40-7B07-4584-BB62-AFD971CF3C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0261BAC9-829B-4095-9EB8-A4FAE1233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23</a:t>
            </a:fld>
            <a:r>
              <a:rPr lang="en-US" altLang="zh-CN"/>
              <a:t>/30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412554-A249-4796-8A83-284C65F7A3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0246" y="1120352"/>
            <a:ext cx="6946707" cy="505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03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模型划分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32C9DD2-8B7F-4AEE-8451-2916E9DD4E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5641" y="921364"/>
            <a:ext cx="7818929" cy="5864514"/>
          </a:xfrm>
          <a:prstGeom prst="rect">
            <a:avLst/>
          </a:prstGeom>
        </p:spPr>
      </p:pic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081A27E5-1F8A-42DA-9F42-20E0B255B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24</a:t>
            </a:fld>
            <a:r>
              <a:rPr lang="en-US" altLang="zh-CN"/>
              <a:t>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5314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模型划分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4EF81B-5B88-402A-B0FA-B39BEAFD244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3404" y="921329"/>
            <a:ext cx="7779615" cy="5804480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C1FA4BA-A702-43F0-A462-C29A44ACB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25</a:t>
            </a:fld>
            <a:r>
              <a:rPr lang="en-US" altLang="zh-CN"/>
              <a:t>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6135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模型划分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E9DD169-6644-4D92-B444-936DB6CF7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475" y="3419475"/>
            <a:ext cx="19050" cy="190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A98134B-C1D5-4A9B-9BE9-BD7E070A5CA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4771" y="968049"/>
            <a:ext cx="7427632" cy="5645585"/>
          </a:xfrm>
          <a:prstGeom prst="rect">
            <a:avLst/>
          </a:prstGeom>
        </p:spPr>
      </p:pic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B07824C9-32D9-404C-A2D6-FF622BE1B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26</a:t>
            </a:fld>
            <a:r>
              <a:rPr lang="en-US" altLang="zh-CN"/>
              <a:t>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123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代价模型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F88A841-4D7D-405E-97D7-EE2078315D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8134" y="978146"/>
            <a:ext cx="8661656" cy="5271942"/>
          </a:xfrm>
          <a:prstGeom prst="rect">
            <a:avLst/>
          </a:prstGeom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F2B2D9DF-D28A-4AE3-BF7A-195F38F9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27</a:t>
            </a:fld>
            <a:r>
              <a:rPr lang="en-US" altLang="zh-CN"/>
              <a:t>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6114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代价模型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5555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模型并行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D1E80C-4942-42CF-923C-888572F6B9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931387"/>
            <a:ext cx="9267071" cy="5637913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6422AF24-9A9B-428D-BEAB-4ED14A2C1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28</a:t>
            </a:fld>
            <a:r>
              <a:rPr lang="en-US" altLang="zh-CN"/>
              <a:t>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5291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模型划分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E9DD169-6644-4D92-B444-936DB6CF7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475" y="3419475"/>
            <a:ext cx="19050" cy="19050"/>
          </a:xfrm>
          <a:prstGeom prst="rect">
            <a:avLst/>
          </a:prstGeom>
        </p:spPr>
      </p:pic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B07824C9-32D9-404C-A2D6-FF622BE1B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29</a:t>
            </a:fld>
            <a:r>
              <a:rPr lang="en-US" altLang="zh-CN"/>
              <a:t>/30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3C9588-0D4B-458E-9F4C-B1FB79DC85E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6389" y="4582111"/>
            <a:ext cx="9863680" cy="19102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B52311D-E5CB-4947-BBEE-B91479BCD62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5641" y="854604"/>
            <a:ext cx="7905177" cy="39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37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53242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600" b="1" dirty="0">
                <a:latin typeface="等线" panose="02010600030101010101" pitchFamily="2" charset="-122"/>
                <a:ea typeface="等线" panose="02010600030101010101" pitchFamily="2" charset="-122"/>
              </a:rPr>
              <a:t>机器学习应用广泛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C0C4656-5F57-4861-9AE4-B2C4923345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9361" y="1795846"/>
            <a:ext cx="8388678" cy="489690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F39AAA8-320C-44F4-8C41-CB7F7F4C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3</a:t>
            </a:fld>
            <a:r>
              <a:rPr lang="en-US" altLang="zh-CN"/>
              <a:t>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2133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代价模型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A51420-11A5-435E-9AE9-BCC615CBA08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420" y="895928"/>
            <a:ext cx="7635160" cy="5642782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A18A88DA-1E15-4A62-BBBB-59749B256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30</a:t>
            </a:fld>
            <a:r>
              <a:rPr lang="en-US" altLang="zh-CN"/>
              <a:t>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4170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模型划分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548E08E-176F-49BA-90E8-0E8A10C2BD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5380" y="989729"/>
            <a:ext cx="6601239" cy="4421962"/>
          </a:xfrm>
          <a:prstGeom prst="rect">
            <a:avLst/>
          </a:prstGeom>
        </p:spPr>
      </p:pic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A61F2A75-8034-464F-A571-7F9759BD9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31</a:t>
            </a:fld>
            <a:r>
              <a:rPr lang="en-US" altLang="zh-CN"/>
              <a:t>/30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1A8A23D-E549-4FDF-A303-36CA4ACA37C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216" y="5505493"/>
            <a:ext cx="8310623" cy="96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91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模型划分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1408BB-AC0C-4800-8615-9926B51C381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562" y="1410423"/>
            <a:ext cx="11126875" cy="4271525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4C9023B-0B91-4BA5-AC38-A89F45328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32</a:t>
            </a:fld>
            <a:r>
              <a:rPr lang="en-US" altLang="zh-CN"/>
              <a:t>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4647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模型划分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4E264D9-74CF-44AA-BD79-E07B3FF69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9499" y="1176650"/>
            <a:ext cx="7761865" cy="5179700"/>
          </a:xfrm>
          <a:prstGeom prst="rect">
            <a:avLst/>
          </a:prstGeom>
        </p:spPr>
      </p:pic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A88E8016-49F2-461D-9E6F-81344211D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33</a:t>
            </a:fld>
            <a:r>
              <a:rPr lang="en-US" altLang="zh-CN"/>
              <a:t>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721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实验结果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EBA6E0-DFD6-4158-93E7-474B29D5E96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5255" y="1011340"/>
            <a:ext cx="7924064" cy="5368958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880AB13C-EAA2-4F78-AA2D-2778F0199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34</a:t>
            </a:fld>
            <a:r>
              <a:rPr lang="en-US" altLang="zh-CN"/>
              <a:t>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3858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实验结果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041711-A92F-4ED2-82F1-BD1A88C3011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493" y="895928"/>
            <a:ext cx="7928874" cy="5381976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B0645BC-C867-4356-8957-ABFCFFD8C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35</a:t>
            </a:fld>
            <a:r>
              <a:rPr lang="en-US" altLang="zh-CN"/>
              <a:t>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261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实验结果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8E35654-D21D-485F-A433-9931EA624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36</a:t>
            </a:fld>
            <a:r>
              <a:rPr lang="en-US" altLang="zh-CN"/>
              <a:t>/30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F89F77F-7DC1-4BB9-9594-6CA7DC968A0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175" y="1004736"/>
            <a:ext cx="8229351" cy="524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20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3687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相关工作及总结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8E35654-D21D-485F-A433-9931EA624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37</a:t>
            </a:fld>
            <a:r>
              <a:rPr lang="en-US" altLang="zh-CN"/>
              <a:t>/30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54556C-5FD5-4DF3-AC90-34C7E0EE2576}"/>
              </a:ext>
            </a:extLst>
          </p:cNvPr>
          <p:cNvSpPr txBox="1"/>
          <p:nvPr/>
        </p:nvSpPr>
        <p:spPr>
          <a:xfrm>
            <a:off x="1493280" y="1941128"/>
            <a:ext cx="96966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NimbusRomNo9L-ReguItal"/>
              </a:rPr>
              <a:t>BEYOND DATA AND MODEL PARALLELISM FOR DEEP NEURAL NETWORKS </a:t>
            </a:r>
          </a:p>
          <a:p>
            <a:pPr algn="l"/>
            <a:r>
              <a:rPr lang="en-US" altLang="zh-CN" sz="1800" b="0" i="0" u="none" strike="noStrike" baseline="0" dirty="0">
                <a:latin typeface="NimbusRomNo9L-ReguItal"/>
              </a:rPr>
              <a:t>Proceedings of the </a:t>
            </a:r>
            <a:r>
              <a:rPr lang="en-US" altLang="zh-CN" sz="1800" b="0" i="0" u="none" strike="noStrike" baseline="0" dirty="0">
                <a:latin typeface="CMTI9"/>
              </a:rPr>
              <a:t>2 </a:t>
            </a:r>
            <a:r>
              <a:rPr lang="en-US" altLang="zh-CN" sz="1800" b="0" i="0" u="none" strike="noStrike" baseline="0" dirty="0" err="1">
                <a:latin typeface="CMMI6"/>
              </a:rPr>
              <a:t>nd</a:t>
            </a:r>
            <a:r>
              <a:rPr lang="en-US" altLang="zh-CN" sz="1800" b="0" i="0" u="none" strike="noStrike" baseline="0" dirty="0">
                <a:latin typeface="CMMI6"/>
              </a:rPr>
              <a:t> </a:t>
            </a:r>
            <a:r>
              <a:rPr lang="en-US" altLang="zh-CN" sz="1800" b="0" i="0" u="none" strike="noStrike" baseline="0" dirty="0" err="1">
                <a:latin typeface="NimbusRomNo9L-ReguItal"/>
              </a:rPr>
              <a:t>SysML</a:t>
            </a:r>
            <a:r>
              <a:rPr lang="en-US" altLang="zh-CN" sz="1800" b="0" i="0" u="none" strike="noStrike" baseline="0" dirty="0">
                <a:latin typeface="NimbusRomNo9L-ReguItal"/>
              </a:rPr>
              <a:t> Conference</a:t>
            </a:r>
            <a:r>
              <a:rPr lang="en-US" altLang="zh-CN" sz="1800" b="0" i="0" u="none" strike="noStrike" baseline="0" dirty="0">
                <a:latin typeface="NimbusRomNo9L-Regu"/>
              </a:rPr>
              <a:t>, Palo Alto, CA, USA, 2019. Copyright 2019 by the author(s).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6FD8E4F-0D0A-43F8-9391-D6C3866594F2}"/>
              </a:ext>
            </a:extLst>
          </p:cNvPr>
          <p:cNvSpPr txBox="1"/>
          <p:nvPr/>
        </p:nvSpPr>
        <p:spPr>
          <a:xfrm>
            <a:off x="1493280" y="3307671"/>
            <a:ext cx="95407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latin typeface="NimbusRomNo9L-ReguItal"/>
              </a:rPr>
              <a:t>PipeDream</a:t>
            </a:r>
            <a:r>
              <a:rPr lang="en-US" altLang="zh-CN" sz="2400" b="1" dirty="0">
                <a:latin typeface="NimbusRomNo9L-ReguItal"/>
              </a:rPr>
              <a:t>: Fast and Efficient Pipeline Parallel DNN Training</a:t>
            </a:r>
          </a:p>
          <a:p>
            <a:r>
              <a:rPr lang="en-US" altLang="zh-CN" dirty="0">
                <a:latin typeface="NimbusRomNo9L-ReguItal"/>
              </a:rPr>
              <a:t>SOSP ’19, October 27–30, 2019, Huntsville, ON, Canada</a:t>
            </a:r>
            <a:endParaRPr lang="zh-CN" altLang="en-US" dirty="0">
              <a:latin typeface="NimbusRomNo9L-ReguItal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BB3EF11-F067-41B2-BB87-457F0A6C900A}"/>
              </a:ext>
            </a:extLst>
          </p:cNvPr>
          <p:cNvSpPr txBox="1"/>
          <p:nvPr/>
        </p:nvSpPr>
        <p:spPr>
          <a:xfrm>
            <a:off x="1524000" y="4572486"/>
            <a:ext cx="8117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NimbusRomNo9L-ReguItal"/>
              </a:rPr>
              <a:t>Memory-Efficient</a:t>
            </a:r>
            <a:r>
              <a:rPr lang="en-US" altLang="zh-CN" dirty="0">
                <a:latin typeface="NimbusRomNo9L-ReguItal"/>
              </a:rPr>
              <a:t> </a:t>
            </a:r>
            <a:r>
              <a:rPr lang="en-US" altLang="zh-CN" sz="2400" b="1" dirty="0">
                <a:latin typeface="NimbusRomNo9L-ReguItal"/>
              </a:rPr>
              <a:t>Pipeline-Parallel</a:t>
            </a:r>
            <a:r>
              <a:rPr lang="en-US" altLang="zh-CN" dirty="0">
                <a:latin typeface="NimbusRomNo9L-ReguItal"/>
              </a:rPr>
              <a:t> </a:t>
            </a:r>
            <a:r>
              <a:rPr lang="en-US" altLang="zh-CN" sz="2400" b="1" dirty="0">
                <a:latin typeface="NimbusRomNo9L-ReguItal"/>
              </a:rPr>
              <a:t>DNN</a:t>
            </a:r>
            <a:r>
              <a:rPr lang="en-US" altLang="zh-CN" dirty="0">
                <a:latin typeface="NimbusRomNo9L-ReguItal"/>
              </a:rPr>
              <a:t> </a:t>
            </a:r>
            <a:r>
              <a:rPr lang="en-US" altLang="zh-CN" sz="2400" b="1" dirty="0">
                <a:latin typeface="NimbusRomNo9L-ReguItal"/>
              </a:rPr>
              <a:t>Training</a:t>
            </a:r>
            <a:endParaRPr lang="zh-CN" altLang="en-US" sz="2400" b="1" dirty="0">
              <a:latin typeface="NimbusRomNo9L-ReguItal"/>
            </a:endParaRPr>
          </a:p>
        </p:txBody>
      </p:sp>
    </p:spTree>
    <p:extLst>
      <p:ext uri="{BB962C8B-B14F-4D97-AF65-F5344CB8AC3E}">
        <p14:creationId xmlns:p14="http://schemas.microsoft.com/office/powerpoint/2010/main" val="2779349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53242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模型越来越大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F942F1-0D1F-4613-80F2-C411B3B7FE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1010" y="1844094"/>
            <a:ext cx="8129136" cy="4694818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3FC665B6-55AD-429F-BE8E-CFABDA5D9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4</a:t>
            </a:fld>
            <a:r>
              <a:rPr lang="en-US" altLang="zh-CN"/>
              <a:t>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7708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44189" y="1279720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模型越来越大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C60CCE-D195-42FD-8692-2904915BBB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4128" y="1703417"/>
            <a:ext cx="6940775" cy="4745363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CABA2241-AE43-46E1-A7D2-5DF4AF9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5</a:t>
            </a:fld>
            <a:r>
              <a:rPr lang="en-US" altLang="zh-CN"/>
              <a:t>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0983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44189" y="1279720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模型越来越大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CABA2241-AE43-46E1-A7D2-5DF4AF9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6</a:t>
            </a:fld>
            <a:r>
              <a:rPr lang="en-US" altLang="zh-CN"/>
              <a:t>/30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D796BF-60D9-496A-8724-01508B0CB94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2904" y="2271236"/>
            <a:ext cx="6990981" cy="297525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97D186B-9645-44D7-A467-8E3ED759DB37}"/>
              </a:ext>
            </a:extLst>
          </p:cNvPr>
          <p:cNvSpPr txBox="1"/>
          <p:nvPr/>
        </p:nvSpPr>
        <p:spPr>
          <a:xfrm>
            <a:off x="8721213" y="2743200"/>
            <a:ext cx="28513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数据并行</a:t>
            </a:r>
            <a:r>
              <a:rPr lang="zh-CN" altLang="en-US" dirty="0"/>
              <a:t>：每块显卡拥有完整的神经网络模型，各自训练一部分数据，定时同步参数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模型并行</a:t>
            </a:r>
            <a:r>
              <a:rPr lang="zh-CN" altLang="en-US" dirty="0"/>
              <a:t>：将模型的不同部分划分在不同的显卡上</a:t>
            </a:r>
          </a:p>
        </p:txBody>
      </p:sp>
    </p:spTree>
    <p:extLst>
      <p:ext uri="{BB962C8B-B14F-4D97-AF65-F5344CB8AC3E}">
        <p14:creationId xmlns:p14="http://schemas.microsoft.com/office/powerpoint/2010/main" val="4085180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44189" y="1279720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训练环境的异构性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CABA2241-AE43-46E1-A7D2-5DF4AF9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7</a:t>
            </a:fld>
            <a:r>
              <a:rPr lang="en-US" altLang="zh-CN"/>
              <a:t>/30</a:t>
            </a:r>
            <a:endParaRPr lang="zh-CN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09CDDA-1ABD-4217-A845-504222DED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4027" y="1945783"/>
            <a:ext cx="7215879" cy="406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184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53242" y="1040856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主要贡献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313692-91EC-449F-8776-0322FCDE53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2893" y="1626482"/>
            <a:ext cx="7012956" cy="4609533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77DE65-B7B6-47AA-B3D6-0F909270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8</a:t>
            </a:fld>
            <a:r>
              <a:rPr lang="en-US" altLang="zh-CN"/>
              <a:t>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0677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5555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神经网络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DC0A6B0-2296-4F93-888E-AF73C4910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0850" y="2203321"/>
            <a:ext cx="621030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D557EA-B899-472F-9142-14FE1FF8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9</a:t>
            </a:fld>
            <a:r>
              <a:rPr lang="en-US" altLang="zh-CN"/>
              <a:t>/30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207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1980</TotalTime>
  <Words>357</Words>
  <Application>Microsoft Office PowerPoint</Application>
  <PresentationFormat>宽屏</PresentationFormat>
  <Paragraphs>123</Paragraphs>
  <Slides>37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CMMI6</vt:lpstr>
      <vt:lpstr>CMTI9</vt:lpstr>
      <vt:lpstr>NimbusRomNo9L-Regu</vt:lpstr>
      <vt:lpstr>NimbusRomNo9L-ReguItal</vt:lpstr>
      <vt:lpstr>TimesLTStd-Roman-Identity-H</vt:lpstr>
      <vt:lpstr>等线</vt:lpstr>
      <vt:lpstr>等线 Light</vt:lpstr>
      <vt:lpstr>黑体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剑歌</dc:creator>
  <cp:lastModifiedBy>张斌杰</cp:lastModifiedBy>
  <cp:revision>49</cp:revision>
  <dcterms:created xsi:type="dcterms:W3CDTF">2020-06-10T13:51:00Z</dcterms:created>
  <dcterms:modified xsi:type="dcterms:W3CDTF">2020-09-24T06:08:47Z</dcterms:modified>
</cp:coreProperties>
</file>